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386" autoAdjust="0"/>
  </p:normalViewPr>
  <p:slideViewPr>
    <p:cSldViewPr snapToGrid="0">
      <p:cViewPr>
        <p:scale>
          <a:sx n="50" d="100"/>
          <a:sy n="50" d="100"/>
        </p:scale>
        <p:origin x="1934" y="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gif>
</file>

<file path=ppt/media/image12.gif>
</file>

<file path=ppt/media/image2.png>
</file>

<file path=ppt/media/image3.svg>
</file>

<file path=ppt/media/image4.png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480A92-4CF3-6DE2-D4B0-2486E9ED16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CF30A81-354E-D869-8179-DC53A0CC20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0E83EF6-36AF-9728-72D1-6BC92BDC4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FED99E4-C7C3-CDD5-3821-0A7916D68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441ECF-E9F6-FD7A-C7DB-48B91DF1D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278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E3D4A8-E779-E31C-7381-6BBE3ACAA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8C85504-D687-9448-2DA0-9B4A48683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EDD14B9-A727-6D64-A3CD-59FBF5BBE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AF24AFF-6553-380E-24A5-ECFFE9246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68004E5-A1FD-5393-A0DB-830A7587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5777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02FC790-58B8-ED26-58F9-76D07D8E71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0F1E1FD-690B-804B-15F0-B60B9B8EDF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E728742-CA5D-3FEE-9BA3-8100B216E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A4C5735-E281-7AAE-1F13-C7A2541C6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9D46C1-2D5B-3EBC-6E2C-4E289E8BC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1346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576530-29AC-F32C-DAAF-5292FD35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425214B-4F5F-FA12-ED16-1C4F38895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B3CC366-9A25-7DAD-76CE-6E49E1852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B93CAC6-18EA-8F27-F49B-C80838EF1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0C9C2E-216E-2EA6-83E9-E26260DEA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7318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DC6E52-B5D5-4E80-C9C8-49F4FC273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4844B0A-C491-D228-21FE-31F9327B2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946A711-8395-6EDC-AD97-1DFBA5167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B9096EF-398C-7166-34E6-D33617DD8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A188F64-3E6C-2440-26C3-A782A6B0F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6913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AFF134-F4AE-9998-D4A3-0A5F21337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8AE0AA-A4FB-0B5B-845D-5B41F4B814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69E8118-3A08-9CAE-3DD0-D2EF3AE5B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07A7E44-4D57-4923-DCBA-42F0148D8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C170A9C-864F-98D3-3E0F-66F09632E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D680B2B-4BB9-CC8E-1F1D-2F5C4EE61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5960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4E376B-7533-D38F-25C2-2877AC7A2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97ACE6D-8680-F99B-EBE3-D006266534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E6A30CC-418A-CC21-8240-983737D583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3E40836-FFE2-C11B-3EBB-27B98FB9A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D91D7D4-F7C1-2F65-440F-F2CE1EB736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A3FA1F6-CBFE-873A-E4DF-853FABAFA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22A6099-253D-3A47-FF32-5EE5937D2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2A1CB93-854D-4918-FD6A-F1D394B95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7875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5118AA-0173-0AFF-D99F-E541A5577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72350A9-FAAF-2A37-03F3-31561C42E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6AD08E1-82C6-78D9-0986-49B6841B8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7D8CD8E-16FF-51F6-A132-C857D5063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6611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0360423-A1F2-2C66-1B90-B94CC8BC5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9F397EB-C4E2-FC9A-CCC5-A582B7BE5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D5EEF54-7EA2-AE2C-C015-4022FA371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1194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E4EBDC-5CEA-BAA4-E92F-0AFA3E126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A2A1FA4-4E75-CEED-1F69-AD68B8132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C76E80D-9711-5037-BAE9-FB371F7E6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C7B39F2-AB6D-EF41-3135-3DE86D0F5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EB90F3F-0B15-5352-3F09-2E468BE9F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3C6A938-DC23-0F02-2380-99C78BE0E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4429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854B8C-83C3-C970-B2AB-13AFFFB8B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E431662-A407-4FB0-32C8-54402130C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4B84FA3-E021-E485-851E-D12666DCC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0970BF2-9433-2F84-A98A-83AC80EDC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37A8C2B-5B33-8F46-9825-7FDB62D5C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625083D-E0FE-7D64-48F3-9CAC22085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8880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F5EE8CB-B806-DE91-C836-8B6AA7AEA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3E0E912-BE69-6F39-9CDD-9BBF02C2F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B8A80B0-94D3-B3EB-D080-E1010692AA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B5DF04-2C9D-43CA-9CD4-B86BBAA34973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002A64B-F9D6-D45A-A901-014B88FBC3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13B566F-7B73-0D4A-8B2B-43A5A506C1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7A50F8-8D0B-4FE8-9EBC-9E430C23776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266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gif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emblema, simbolo, vestiti, cresta&#10;&#10;Descrizione generata automaticamente">
            <a:extLst>
              <a:ext uri="{FF2B5EF4-FFF2-40B4-BE49-F238E27FC236}">
                <a16:creationId xmlns:a16="http://schemas.microsoft.com/office/drawing/2014/main" id="{304DFA4D-A6B2-26C6-F35B-1B20E0582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495" y="1986021"/>
            <a:ext cx="1806985" cy="180698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40305615-CD88-48B3-9433-8AD9F641CE24}"/>
              </a:ext>
            </a:extLst>
          </p:cNvPr>
          <p:cNvSpPr txBox="1"/>
          <p:nvPr/>
        </p:nvSpPr>
        <p:spPr>
          <a:xfrm>
            <a:off x="3215133" y="566252"/>
            <a:ext cx="57617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Università Degli Studi Di Salerno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16B0553-E04C-B7E7-A02D-2C6AA7471464}"/>
              </a:ext>
            </a:extLst>
          </p:cNvPr>
          <p:cNvSpPr txBox="1"/>
          <p:nvPr/>
        </p:nvSpPr>
        <p:spPr>
          <a:xfrm>
            <a:off x="1337172" y="1390450"/>
            <a:ext cx="9517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DIPARTIMENTO DI INGEGNERIA DELL'INFORMAZIONE ED ELETTRICA E MATEMATICA APPLICATA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31BF730-4D90-7D61-90AF-2E6AC399AE1C}"/>
              </a:ext>
            </a:extLst>
          </p:cNvPr>
          <p:cNvSpPr txBox="1"/>
          <p:nvPr/>
        </p:nvSpPr>
        <p:spPr>
          <a:xfrm>
            <a:off x="4581814" y="3968486"/>
            <a:ext cx="3028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– Project Work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F1D3324-185B-741C-EE1B-4748BAF70750}"/>
              </a:ext>
            </a:extLst>
          </p:cNvPr>
          <p:cNvSpPr txBox="1"/>
          <p:nvPr/>
        </p:nvSpPr>
        <p:spPr>
          <a:xfrm>
            <a:off x="3365082" y="4612351"/>
            <a:ext cx="5461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Tennis </a:t>
            </a:r>
            <a:r>
              <a:rPr lang="it-IT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Table</a:t>
            </a:r>
            <a:r>
              <a:rPr lang="it-IT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Tournament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437FB6E-09FA-57B2-88AA-CF444B0FBA76}"/>
              </a:ext>
            </a:extLst>
          </p:cNvPr>
          <p:cNvSpPr txBox="1"/>
          <p:nvPr/>
        </p:nvSpPr>
        <p:spPr>
          <a:xfrm>
            <a:off x="9522528" y="4935517"/>
            <a:ext cx="19517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</a:t>
            </a:r>
            <a:r>
              <a:rPr lang="it-IT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Members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Ciaravola Giosuè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Conato Christian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 Gaudio Nunzio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Garofalo Mariachiara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292C066-F1CB-7023-9FCE-322AF086E9DC}"/>
              </a:ext>
            </a:extLst>
          </p:cNvPr>
          <p:cNvSpPr txBox="1"/>
          <p:nvPr/>
        </p:nvSpPr>
        <p:spPr>
          <a:xfrm>
            <a:off x="717755" y="5058627"/>
            <a:ext cx="19517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Professors: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Foggia Pasquale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Gragnaniello Diego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Vento Mario</a:t>
            </a:r>
          </a:p>
        </p:txBody>
      </p:sp>
      <p:pic>
        <p:nvPicPr>
          <p:cNvPr id="15" name="Elemento grafico 14" descr="Racchetta e palla da ping pong con riempimento a tinta unita">
            <a:extLst>
              <a:ext uri="{FF2B5EF4-FFF2-40B4-BE49-F238E27FC236}">
                <a16:creationId xmlns:a16="http://schemas.microsoft.com/office/drawing/2014/main" id="{382FDB13-624D-E85C-AB05-EF7986AFE8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655550" y="2408903"/>
            <a:ext cx="1559583" cy="1559583"/>
          </a:xfrm>
          <a:prstGeom prst="rect">
            <a:avLst/>
          </a:prstGeom>
        </p:spPr>
      </p:pic>
      <p:pic>
        <p:nvPicPr>
          <p:cNvPr id="16" name="Elemento grafico 15" descr="Racchetta e palla da ping pong con riempimento a tinta unita">
            <a:extLst>
              <a:ext uri="{FF2B5EF4-FFF2-40B4-BE49-F238E27FC236}">
                <a16:creationId xmlns:a16="http://schemas.microsoft.com/office/drawing/2014/main" id="{D573CE46-263E-A8D4-2FF7-13FE23CA73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 flipH="1">
            <a:off x="8976867" y="2408903"/>
            <a:ext cx="1559583" cy="1559583"/>
          </a:xfrm>
          <a:prstGeom prst="rect">
            <a:avLst/>
          </a:prstGeom>
        </p:spPr>
      </p:pic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B6B25E15-D3A4-8A2F-A975-F3E859AFE50F}"/>
              </a:ext>
            </a:extLst>
          </p:cNvPr>
          <p:cNvCxnSpPr/>
          <p:nvPr/>
        </p:nvCxnSpPr>
        <p:spPr>
          <a:xfrm flipV="1">
            <a:off x="-306373" y="-457876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54A8ACB1-C106-9EB6-E35E-0EE8275A8CEB}"/>
              </a:ext>
            </a:extLst>
          </p:cNvPr>
          <p:cNvCxnSpPr>
            <a:cxnSpLocks/>
          </p:cNvCxnSpPr>
          <p:nvPr/>
        </p:nvCxnSpPr>
        <p:spPr>
          <a:xfrm flipV="1">
            <a:off x="-306373" y="-407053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BA266EBD-5F5D-B45F-26B1-85B84C3BC7A7}"/>
              </a:ext>
            </a:extLst>
          </p:cNvPr>
          <p:cNvCxnSpPr>
            <a:cxnSpLocks/>
          </p:cNvCxnSpPr>
          <p:nvPr/>
        </p:nvCxnSpPr>
        <p:spPr>
          <a:xfrm flipV="1">
            <a:off x="-298957" y="-336907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EF99FB67-3BB4-498F-23B5-2B012CCD027B}"/>
              </a:ext>
            </a:extLst>
          </p:cNvPr>
          <p:cNvCxnSpPr>
            <a:cxnSpLocks/>
          </p:cNvCxnSpPr>
          <p:nvPr/>
        </p:nvCxnSpPr>
        <p:spPr>
          <a:xfrm rot="5400000" flipV="1">
            <a:off x="11610015" y="-336907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2A84F12C-74B6-48C9-1974-F69E213C1477}"/>
              </a:ext>
            </a:extLst>
          </p:cNvPr>
          <p:cNvCxnSpPr>
            <a:cxnSpLocks/>
          </p:cNvCxnSpPr>
          <p:nvPr/>
        </p:nvCxnSpPr>
        <p:spPr>
          <a:xfrm rot="5400000" flipV="1">
            <a:off x="11156190" y="-336907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661F003A-B947-2D7F-D181-271387096D87}"/>
              </a:ext>
            </a:extLst>
          </p:cNvPr>
          <p:cNvCxnSpPr>
            <a:cxnSpLocks/>
          </p:cNvCxnSpPr>
          <p:nvPr/>
        </p:nvCxnSpPr>
        <p:spPr>
          <a:xfrm rot="5400000" flipV="1">
            <a:off x="10616540" y="-329491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E26491C1-5FE4-2473-6687-2A374A8C4167}"/>
              </a:ext>
            </a:extLst>
          </p:cNvPr>
          <p:cNvCxnSpPr>
            <a:cxnSpLocks/>
          </p:cNvCxnSpPr>
          <p:nvPr/>
        </p:nvCxnSpPr>
        <p:spPr>
          <a:xfrm rot="5400000" flipV="1">
            <a:off x="10031742" y="-329491"/>
            <a:ext cx="2329303" cy="2329303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0C6BB8C-4173-CFA1-81FC-744514E536CF}"/>
              </a:ext>
            </a:extLst>
          </p:cNvPr>
          <p:cNvSpPr txBox="1"/>
          <p:nvPr/>
        </p:nvSpPr>
        <p:spPr>
          <a:xfrm>
            <a:off x="2843789" y="-838639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Disastrous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Start</a:t>
            </a:r>
          </a:p>
        </p:txBody>
      </p:sp>
    </p:spTree>
    <p:extLst>
      <p:ext uri="{BB962C8B-B14F-4D97-AF65-F5344CB8AC3E}">
        <p14:creationId xmlns:p14="http://schemas.microsoft.com/office/powerpoint/2010/main" val="2424435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emblema, simbolo, vestiti, cresta&#10;&#10;Descrizione generata automaticamente">
            <a:extLst>
              <a:ext uri="{FF2B5EF4-FFF2-40B4-BE49-F238E27FC236}">
                <a16:creationId xmlns:a16="http://schemas.microsoft.com/office/drawing/2014/main" id="{304DFA4D-A6B2-26C6-F35B-1B20E05820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73128" y="2866654"/>
            <a:ext cx="45720" cy="4572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40305615-CD88-48B3-9433-8AD9F641CE24}"/>
              </a:ext>
            </a:extLst>
          </p:cNvPr>
          <p:cNvSpPr txBox="1"/>
          <p:nvPr/>
        </p:nvSpPr>
        <p:spPr>
          <a:xfrm>
            <a:off x="3215162" y="-1597102"/>
            <a:ext cx="57617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Università Degli Studi Di Salerno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16B0553-E04C-B7E7-A02D-2C6AA7471464}"/>
              </a:ext>
            </a:extLst>
          </p:cNvPr>
          <p:cNvSpPr txBox="1"/>
          <p:nvPr/>
        </p:nvSpPr>
        <p:spPr>
          <a:xfrm>
            <a:off x="1314315" y="-354250"/>
            <a:ext cx="9517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DIPARTIMENTO DI INGEGNERIA DELL'INFORMAZIONE ED ELETTRICA E MATEMATICA APPLICATA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31BF730-4D90-7D61-90AF-2E6AC399AE1C}"/>
              </a:ext>
            </a:extLst>
          </p:cNvPr>
          <p:cNvSpPr txBox="1"/>
          <p:nvPr/>
        </p:nvSpPr>
        <p:spPr>
          <a:xfrm>
            <a:off x="4558952" y="6899840"/>
            <a:ext cx="3028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– Project Work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F1D3324-185B-741C-EE1B-4748BAF70750}"/>
              </a:ext>
            </a:extLst>
          </p:cNvPr>
          <p:cNvSpPr txBox="1"/>
          <p:nvPr/>
        </p:nvSpPr>
        <p:spPr>
          <a:xfrm>
            <a:off x="3342209" y="7716390"/>
            <a:ext cx="5461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Tennis </a:t>
            </a:r>
            <a:r>
              <a:rPr lang="it-IT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Table</a:t>
            </a:r>
            <a:r>
              <a:rPr lang="it-IT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Tournament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437FB6E-09FA-57B2-88AA-CF444B0FBA76}"/>
              </a:ext>
            </a:extLst>
          </p:cNvPr>
          <p:cNvSpPr txBox="1"/>
          <p:nvPr/>
        </p:nvSpPr>
        <p:spPr>
          <a:xfrm>
            <a:off x="12311448" y="7069117"/>
            <a:ext cx="19517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</a:t>
            </a:r>
            <a:r>
              <a:rPr lang="it-IT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Members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Ciaravola Giosuè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Conato Christian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 Gaudio Nunzio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Garofalo Mariachiara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292C066-F1CB-7023-9FCE-322AF086E9DC}"/>
              </a:ext>
            </a:extLst>
          </p:cNvPr>
          <p:cNvSpPr txBox="1"/>
          <p:nvPr/>
        </p:nvSpPr>
        <p:spPr>
          <a:xfrm>
            <a:off x="-1583485" y="7069117"/>
            <a:ext cx="19517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Professors: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Foggia Pasquale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Gragnaniello Diego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Vento Mario</a:t>
            </a:r>
          </a:p>
        </p:txBody>
      </p:sp>
      <p:pic>
        <p:nvPicPr>
          <p:cNvPr id="15" name="Elemento grafico 14" descr="Racchetta e palla da ping pong con riempimento a tinta unita">
            <a:extLst>
              <a:ext uri="{FF2B5EF4-FFF2-40B4-BE49-F238E27FC236}">
                <a16:creationId xmlns:a16="http://schemas.microsoft.com/office/drawing/2014/main" id="{382FDB13-624D-E85C-AB05-EF7986AFE8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91235" y="88479"/>
            <a:ext cx="900000" cy="900000"/>
          </a:xfrm>
          <a:prstGeom prst="rect">
            <a:avLst/>
          </a:prstGeom>
        </p:spPr>
      </p:pic>
      <p:pic>
        <p:nvPicPr>
          <p:cNvPr id="16" name="Elemento grafico 15" descr="Racchetta e palla da ping pong con riempimento a tinta unita">
            <a:extLst>
              <a:ext uri="{FF2B5EF4-FFF2-40B4-BE49-F238E27FC236}">
                <a16:creationId xmlns:a16="http://schemas.microsoft.com/office/drawing/2014/main" id="{D573CE46-263E-A8D4-2FF7-13FE23CA73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 flipH="1">
            <a:off x="9626711" y="112203"/>
            <a:ext cx="900000" cy="900000"/>
          </a:xfrm>
          <a:prstGeom prst="rect">
            <a:avLst/>
          </a:prstGeom>
        </p:spPr>
      </p:pic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56556A9B-DB50-DC4C-DE4A-250E3FF5C19B}"/>
              </a:ext>
            </a:extLst>
          </p:cNvPr>
          <p:cNvCxnSpPr/>
          <p:nvPr/>
        </p:nvCxnSpPr>
        <p:spPr>
          <a:xfrm flipV="1">
            <a:off x="-306373" y="-457876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F7730584-68D9-DE7E-AA62-98E78BCCC550}"/>
              </a:ext>
            </a:extLst>
          </p:cNvPr>
          <p:cNvCxnSpPr>
            <a:cxnSpLocks/>
          </p:cNvCxnSpPr>
          <p:nvPr/>
        </p:nvCxnSpPr>
        <p:spPr>
          <a:xfrm flipV="1">
            <a:off x="-306373" y="-407053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BCDEF1F3-D4AB-C5FB-9F2A-6B5678C16D97}"/>
              </a:ext>
            </a:extLst>
          </p:cNvPr>
          <p:cNvCxnSpPr>
            <a:cxnSpLocks/>
          </p:cNvCxnSpPr>
          <p:nvPr/>
        </p:nvCxnSpPr>
        <p:spPr>
          <a:xfrm flipV="1">
            <a:off x="-298957" y="-336907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3BBF5D8D-0BC5-658D-4520-9DABE1339A49}"/>
              </a:ext>
            </a:extLst>
          </p:cNvPr>
          <p:cNvCxnSpPr>
            <a:cxnSpLocks/>
          </p:cNvCxnSpPr>
          <p:nvPr/>
        </p:nvCxnSpPr>
        <p:spPr>
          <a:xfrm rot="5400000" flipV="1">
            <a:off x="11610015" y="-336907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04E9C968-059B-1237-63D5-321BC795263B}"/>
              </a:ext>
            </a:extLst>
          </p:cNvPr>
          <p:cNvCxnSpPr>
            <a:cxnSpLocks/>
          </p:cNvCxnSpPr>
          <p:nvPr/>
        </p:nvCxnSpPr>
        <p:spPr>
          <a:xfrm rot="5400000" flipV="1">
            <a:off x="11156190" y="-336907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0432F0E6-3895-4A4A-3715-2D087F89A495}"/>
              </a:ext>
            </a:extLst>
          </p:cNvPr>
          <p:cNvCxnSpPr>
            <a:cxnSpLocks/>
          </p:cNvCxnSpPr>
          <p:nvPr/>
        </p:nvCxnSpPr>
        <p:spPr>
          <a:xfrm rot="5400000" flipV="1">
            <a:off x="10616540" y="-329491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899425D-B8B3-41BB-8F5E-6303012DE2FF}"/>
              </a:ext>
            </a:extLst>
          </p:cNvPr>
          <p:cNvSpPr txBox="1"/>
          <p:nvPr/>
        </p:nvSpPr>
        <p:spPr>
          <a:xfrm>
            <a:off x="2843789" y="173176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Disastrous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Start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8FBBAF08-ECDA-F35F-ED46-356477B1904C}"/>
              </a:ext>
            </a:extLst>
          </p:cNvPr>
          <p:cNvSpPr txBox="1"/>
          <p:nvPr/>
        </p:nvSpPr>
        <p:spPr>
          <a:xfrm>
            <a:off x="1826674" y="1726042"/>
            <a:ext cx="85843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Tx/>
              <a:buChar char="-"/>
            </a:pPr>
            <a:r>
              <a:rPr lang="en-US" sz="20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Reinforcement Learning: </a:t>
            </a:r>
            <a:r>
              <a:rPr lang="en-US" sz="2000" dirty="0"/>
              <a:t>everything in input to compute all the actions</a:t>
            </a:r>
            <a:endParaRPr lang="it-IT" sz="2000" dirty="0"/>
          </a:p>
          <a:p>
            <a:pPr algn="ctr"/>
            <a:r>
              <a:rPr lang="it-IT" sz="2000" dirty="0"/>
              <a:t>(2 </a:t>
            </a:r>
            <a:r>
              <a:rPr lang="it-IT" sz="2000" dirty="0" err="1"/>
              <a:t>hidden</a:t>
            </a:r>
            <a:r>
              <a:rPr lang="it-IT" sz="2000" dirty="0"/>
              <a:t> </a:t>
            </a:r>
            <a:r>
              <a:rPr lang="it-IT" sz="2000" dirty="0" err="1"/>
              <a:t>layers</a:t>
            </a:r>
            <a:r>
              <a:rPr lang="it-IT" sz="2000" dirty="0"/>
              <a:t> with 400 </a:t>
            </a:r>
            <a:r>
              <a:rPr lang="it-IT" sz="2000" dirty="0" err="1"/>
              <a:t>neurons</a:t>
            </a:r>
            <a:r>
              <a:rPr lang="it-IT" sz="2000" dirty="0"/>
              <a:t>)</a:t>
            </a:r>
            <a:endParaRPr lang="en-US" sz="2000" dirty="0"/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913D7E3-AAE5-498E-23A6-EFB8225D386F}"/>
              </a:ext>
            </a:extLst>
          </p:cNvPr>
          <p:cNvSpPr txBox="1"/>
          <p:nvPr/>
        </p:nvSpPr>
        <p:spPr>
          <a:xfrm>
            <a:off x="3749120" y="2862475"/>
            <a:ext cx="4647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×</a:t>
            </a:r>
            <a:r>
              <a:rPr lang="en-US" sz="2000" b="1" dirty="0">
                <a:solidFill>
                  <a:srgbClr val="FF0000"/>
                </a:solidFill>
              </a:rPr>
              <a:t> Learn nothing after a night of training</a:t>
            </a:r>
            <a:endParaRPr lang="it-IT" sz="2000" dirty="0">
              <a:solidFill>
                <a:srgbClr val="FF0000"/>
              </a:solidFill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DDA12C2C-4B90-8CCC-4445-C9BEE2E37197}"/>
              </a:ext>
            </a:extLst>
          </p:cNvPr>
          <p:cNvSpPr txBox="1"/>
          <p:nvPr/>
        </p:nvSpPr>
        <p:spPr>
          <a:xfrm>
            <a:off x="3011354" y="3468301"/>
            <a:ext cx="6214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×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Perhaps a much larger architecture is needed, which would require more time for learning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endParaRPr lang="it-IT" sz="2000" dirty="0">
              <a:solidFill>
                <a:srgbClr val="FF0000"/>
              </a:solidFill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831EEAF9-A910-F08B-6B5F-CA0AB3CC2413}"/>
              </a:ext>
            </a:extLst>
          </p:cNvPr>
          <p:cNvSpPr txBox="1"/>
          <p:nvPr/>
        </p:nvSpPr>
        <p:spPr>
          <a:xfrm>
            <a:off x="2965627" y="4485204"/>
            <a:ext cx="6214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✅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chemeClr val="accent6"/>
                </a:solidFill>
              </a:rPr>
              <a:t>Divide the tasks, reducing the inputs given to the network and the outputs it needs to compute</a:t>
            </a:r>
            <a:endParaRPr lang="it-IT" sz="2000" dirty="0">
              <a:solidFill>
                <a:schemeClr val="accent6"/>
              </a:solidFill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F20B80D5-4ED8-D7A4-A422-B619FAD13E59}"/>
              </a:ext>
            </a:extLst>
          </p:cNvPr>
          <p:cNvSpPr txBox="1"/>
          <p:nvPr/>
        </p:nvSpPr>
        <p:spPr>
          <a:xfrm>
            <a:off x="2965628" y="5415374"/>
            <a:ext cx="6214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✅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chemeClr val="accent6"/>
                </a:solidFill>
              </a:rPr>
              <a:t>If there is an algorithmic way to do something perfectly, do it</a:t>
            </a:r>
            <a:endParaRPr lang="it-IT" sz="2000" dirty="0">
              <a:solidFill>
                <a:schemeClr val="accent6"/>
              </a:solidFill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769DA5BF-E77B-CC12-36A7-03343F8A9755}"/>
              </a:ext>
            </a:extLst>
          </p:cNvPr>
          <p:cNvSpPr txBox="1"/>
          <p:nvPr/>
        </p:nvSpPr>
        <p:spPr>
          <a:xfrm>
            <a:off x="865694" y="7001318"/>
            <a:ext cx="106956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Tx/>
              <a:buChar char="-"/>
            </a:pPr>
            <a:r>
              <a:rPr lang="en-US" sz="20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Reinforcement Learning for the Arm: </a:t>
            </a:r>
            <a:r>
              <a:rPr lang="it-IT" sz="2000" dirty="0"/>
              <a:t>with </a:t>
            </a:r>
            <a:r>
              <a:rPr lang="it-IT" sz="2000" dirty="0" err="1"/>
              <a:t>algorithmic</a:t>
            </a:r>
            <a:r>
              <a:rPr lang="it-IT" sz="2000" dirty="0"/>
              <a:t> </a:t>
            </a:r>
            <a:r>
              <a:rPr lang="it-IT" sz="2000" dirty="0" err="1"/>
              <a:t>cart</a:t>
            </a:r>
            <a:r>
              <a:rPr lang="it-IT" sz="2000" dirty="0"/>
              <a:t> and </a:t>
            </a:r>
            <a:r>
              <a:rPr lang="it-IT" sz="2000" dirty="0" err="1"/>
              <a:t>locked</a:t>
            </a:r>
            <a:r>
              <a:rPr lang="it-IT" sz="2000" dirty="0"/>
              <a:t> paddle with</a:t>
            </a:r>
          </a:p>
          <a:p>
            <a:pPr algn="ctr"/>
            <a:r>
              <a:rPr lang="it-IT" sz="2000" dirty="0"/>
              <a:t>the 3 pitch joints, </a:t>
            </a:r>
            <a:r>
              <a:rPr lang="it-IT" sz="2000" dirty="0" err="1"/>
              <a:t>ball</a:t>
            </a:r>
            <a:r>
              <a:rPr lang="it-IT" sz="2000" dirty="0"/>
              <a:t> and paddle position in input, to compute the 3 pitch joints </a:t>
            </a:r>
            <a:r>
              <a:rPr lang="it-IT" sz="2000" dirty="0" err="1"/>
              <a:t>values</a:t>
            </a:r>
            <a:endParaRPr lang="it-IT" sz="2000" dirty="0"/>
          </a:p>
          <a:p>
            <a:pPr algn="ctr"/>
            <a:r>
              <a:rPr lang="it-IT" sz="2000" dirty="0"/>
              <a:t>(2 </a:t>
            </a:r>
            <a:r>
              <a:rPr lang="it-IT" sz="2000" dirty="0" err="1"/>
              <a:t>hidden</a:t>
            </a:r>
            <a:r>
              <a:rPr lang="it-IT" sz="2000" dirty="0"/>
              <a:t> </a:t>
            </a:r>
            <a:r>
              <a:rPr lang="it-IT" sz="2000" dirty="0" err="1"/>
              <a:t>layers</a:t>
            </a:r>
            <a:r>
              <a:rPr lang="it-IT" sz="2000" dirty="0"/>
              <a:t> with 400 </a:t>
            </a:r>
            <a:r>
              <a:rPr lang="it-IT" sz="2000" dirty="0" err="1"/>
              <a:t>neurons</a:t>
            </a:r>
            <a:r>
              <a:rPr lang="it-IT" sz="2000" dirty="0"/>
              <a:t>)</a:t>
            </a:r>
            <a:endParaRPr lang="en-US" sz="2000" dirty="0"/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BBF14B4B-BD42-DC6E-05E1-372C516FF9AF}"/>
              </a:ext>
            </a:extLst>
          </p:cNvPr>
          <p:cNvSpPr txBox="1"/>
          <p:nvPr/>
        </p:nvSpPr>
        <p:spPr>
          <a:xfrm>
            <a:off x="2370992" y="8077990"/>
            <a:ext cx="77664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×</a:t>
            </a:r>
            <a:r>
              <a:rPr lang="en-US" sz="2000" b="1" dirty="0">
                <a:solidFill>
                  <a:srgbClr val="FF0000"/>
                </a:solidFill>
              </a:rPr>
              <a:t> Locked in a strange pose in a corner after a night of training</a:t>
            </a:r>
            <a:endParaRPr lang="it-IT" sz="2000" dirty="0">
              <a:solidFill>
                <a:srgbClr val="FF0000"/>
              </a:solidFill>
            </a:endParaRP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F89315B3-3FC6-084A-DCB4-D65C9129C216}"/>
              </a:ext>
            </a:extLst>
          </p:cNvPr>
          <p:cNvSpPr txBox="1"/>
          <p:nvPr/>
        </p:nvSpPr>
        <p:spPr>
          <a:xfrm>
            <a:off x="2889509" y="-700830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Disastrous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Continuum</a:t>
            </a:r>
          </a:p>
        </p:txBody>
      </p: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881EC5AC-5537-7B18-09F4-73DFE778817F}"/>
              </a:ext>
            </a:extLst>
          </p:cNvPr>
          <p:cNvCxnSpPr>
            <a:cxnSpLocks/>
          </p:cNvCxnSpPr>
          <p:nvPr/>
        </p:nvCxnSpPr>
        <p:spPr>
          <a:xfrm flipV="1">
            <a:off x="2889511" y="938037"/>
            <a:ext cx="6458673" cy="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631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emblema, simbolo, vestiti, cresta&#10;&#10;Descrizione generata automaticamente">
            <a:extLst>
              <a:ext uri="{FF2B5EF4-FFF2-40B4-BE49-F238E27FC236}">
                <a16:creationId xmlns:a16="http://schemas.microsoft.com/office/drawing/2014/main" id="{304DFA4D-A6B2-26C6-F35B-1B20E05820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73128" y="2866654"/>
            <a:ext cx="45720" cy="4572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31BF730-4D90-7D61-90AF-2E6AC399AE1C}"/>
              </a:ext>
            </a:extLst>
          </p:cNvPr>
          <p:cNvSpPr txBox="1"/>
          <p:nvPr/>
        </p:nvSpPr>
        <p:spPr>
          <a:xfrm>
            <a:off x="4558952" y="6899840"/>
            <a:ext cx="3028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– Project Work</a:t>
            </a:r>
          </a:p>
        </p:txBody>
      </p:sp>
      <p:pic>
        <p:nvPicPr>
          <p:cNvPr id="15" name="Elemento grafico 14" descr="Racchetta e palla da ping pong con riempimento a tinta unita">
            <a:extLst>
              <a:ext uri="{FF2B5EF4-FFF2-40B4-BE49-F238E27FC236}">
                <a16:creationId xmlns:a16="http://schemas.microsoft.com/office/drawing/2014/main" id="{382FDB13-624D-E85C-AB05-EF7986AFE8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91235" y="88479"/>
            <a:ext cx="900000" cy="900000"/>
          </a:xfrm>
          <a:prstGeom prst="rect">
            <a:avLst/>
          </a:prstGeom>
        </p:spPr>
      </p:pic>
      <p:pic>
        <p:nvPicPr>
          <p:cNvPr id="16" name="Elemento grafico 15" descr="Racchetta e palla da ping pong con riempimento a tinta unita">
            <a:extLst>
              <a:ext uri="{FF2B5EF4-FFF2-40B4-BE49-F238E27FC236}">
                <a16:creationId xmlns:a16="http://schemas.microsoft.com/office/drawing/2014/main" id="{D573CE46-263E-A8D4-2FF7-13FE23CA73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 flipH="1">
            <a:off x="9626711" y="112203"/>
            <a:ext cx="900000" cy="900000"/>
          </a:xfrm>
          <a:prstGeom prst="rect">
            <a:avLst/>
          </a:prstGeom>
        </p:spPr>
      </p:pic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56556A9B-DB50-DC4C-DE4A-250E3FF5C19B}"/>
              </a:ext>
            </a:extLst>
          </p:cNvPr>
          <p:cNvCxnSpPr/>
          <p:nvPr/>
        </p:nvCxnSpPr>
        <p:spPr>
          <a:xfrm flipV="1">
            <a:off x="-306373" y="-457876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F7730584-68D9-DE7E-AA62-98E78BCCC550}"/>
              </a:ext>
            </a:extLst>
          </p:cNvPr>
          <p:cNvCxnSpPr>
            <a:cxnSpLocks/>
          </p:cNvCxnSpPr>
          <p:nvPr/>
        </p:nvCxnSpPr>
        <p:spPr>
          <a:xfrm flipV="1">
            <a:off x="-306373" y="-407053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BCDEF1F3-D4AB-C5FB-9F2A-6B5678C16D97}"/>
              </a:ext>
            </a:extLst>
          </p:cNvPr>
          <p:cNvCxnSpPr>
            <a:cxnSpLocks/>
          </p:cNvCxnSpPr>
          <p:nvPr/>
        </p:nvCxnSpPr>
        <p:spPr>
          <a:xfrm flipV="1">
            <a:off x="-298957" y="-336907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FF02233-111D-2379-2B30-B02627F26CC1}"/>
              </a:ext>
            </a:extLst>
          </p:cNvPr>
          <p:cNvCxnSpPr>
            <a:cxnSpLocks/>
          </p:cNvCxnSpPr>
          <p:nvPr/>
        </p:nvCxnSpPr>
        <p:spPr>
          <a:xfrm flipV="1">
            <a:off x="2889509" y="970535"/>
            <a:ext cx="6480000" cy="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3BBF5D8D-0BC5-658D-4520-9DABE1339A49}"/>
              </a:ext>
            </a:extLst>
          </p:cNvPr>
          <p:cNvCxnSpPr>
            <a:cxnSpLocks/>
          </p:cNvCxnSpPr>
          <p:nvPr/>
        </p:nvCxnSpPr>
        <p:spPr>
          <a:xfrm rot="5400000" flipV="1">
            <a:off x="11610015" y="-336907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04E9C968-059B-1237-63D5-321BC795263B}"/>
              </a:ext>
            </a:extLst>
          </p:cNvPr>
          <p:cNvCxnSpPr>
            <a:cxnSpLocks/>
          </p:cNvCxnSpPr>
          <p:nvPr/>
        </p:nvCxnSpPr>
        <p:spPr>
          <a:xfrm rot="5400000" flipV="1">
            <a:off x="11156190" y="-336907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0432F0E6-3895-4A4A-3715-2D087F89A495}"/>
              </a:ext>
            </a:extLst>
          </p:cNvPr>
          <p:cNvCxnSpPr>
            <a:cxnSpLocks/>
          </p:cNvCxnSpPr>
          <p:nvPr/>
        </p:nvCxnSpPr>
        <p:spPr>
          <a:xfrm rot="5400000" flipV="1">
            <a:off x="10616540" y="-329491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899425D-B8B3-41BB-8F5E-6303012DE2FF}"/>
              </a:ext>
            </a:extLst>
          </p:cNvPr>
          <p:cNvSpPr txBox="1"/>
          <p:nvPr/>
        </p:nvSpPr>
        <p:spPr>
          <a:xfrm>
            <a:off x="2843789" y="-977541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Disastrous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Start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8FBBAF08-ECDA-F35F-ED46-356477B1904C}"/>
              </a:ext>
            </a:extLst>
          </p:cNvPr>
          <p:cNvSpPr txBox="1"/>
          <p:nvPr/>
        </p:nvSpPr>
        <p:spPr>
          <a:xfrm>
            <a:off x="1826674" y="8381491"/>
            <a:ext cx="85843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Tx/>
              <a:buChar char="-"/>
            </a:pPr>
            <a:r>
              <a:rPr lang="en-US" sz="20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Reinforcement Learning: </a:t>
            </a:r>
            <a:r>
              <a:rPr lang="en-US" sz="2000" dirty="0"/>
              <a:t>everything in input to compute all the actions</a:t>
            </a:r>
            <a:endParaRPr lang="it-IT" sz="2000" dirty="0"/>
          </a:p>
          <a:p>
            <a:pPr algn="ctr"/>
            <a:r>
              <a:rPr lang="it-IT" sz="2000" dirty="0"/>
              <a:t>(2 </a:t>
            </a:r>
            <a:r>
              <a:rPr lang="it-IT" sz="2000" dirty="0" err="1"/>
              <a:t>hidden</a:t>
            </a:r>
            <a:r>
              <a:rPr lang="it-IT" sz="2000" dirty="0"/>
              <a:t> </a:t>
            </a:r>
            <a:r>
              <a:rPr lang="it-IT" sz="2000" dirty="0" err="1"/>
              <a:t>layers</a:t>
            </a:r>
            <a:r>
              <a:rPr lang="it-IT" sz="2000" dirty="0"/>
              <a:t> with 400 </a:t>
            </a:r>
            <a:r>
              <a:rPr lang="it-IT" sz="2000" dirty="0" err="1"/>
              <a:t>neurons</a:t>
            </a:r>
            <a:r>
              <a:rPr lang="it-IT" sz="2000" dirty="0"/>
              <a:t>)</a:t>
            </a:r>
            <a:endParaRPr lang="en-US" sz="2000" dirty="0"/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913D7E3-AAE5-498E-23A6-EFB8225D386F}"/>
              </a:ext>
            </a:extLst>
          </p:cNvPr>
          <p:cNvSpPr txBox="1"/>
          <p:nvPr/>
        </p:nvSpPr>
        <p:spPr>
          <a:xfrm>
            <a:off x="3749120" y="9517924"/>
            <a:ext cx="4647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×</a:t>
            </a:r>
            <a:r>
              <a:rPr lang="en-US" sz="2000" b="1" dirty="0">
                <a:solidFill>
                  <a:srgbClr val="FF0000"/>
                </a:solidFill>
              </a:rPr>
              <a:t> Learn nothing after a night of training</a:t>
            </a:r>
            <a:endParaRPr lang="it-IT" sz="2000" dirty="0">
              <a:solidFill>
                <a:srgbClr val="FF0000"/>
              </a:solidFill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DDA12C2C-4B90-8CCC-4445-C9BEE2E37197}"/>
              </a:ext>
            </a:extLst>
          </p:cNvPr>
          <p:cNvSpPr txBox="1"/>
          <p:nvPr/>
        </p:nvSpPr>
        <p:spPr>
          <a:xfrm>
            <a:off x="3011354" y="10123750"/>
            <a:ext cx="6214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×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Perhaps a much larger architecture is needed, which would require more time for learning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endParaRPr lang="it-IT" sz="2000" dirty="0">
              <a:solidFill>
                <a:srgbClr val="FF0000"/>
              </a:solidFill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831EEAF9-A910-F08B-6B5F-CA0AB3CC2413}"/>
              </a:ext>
            </a:extLst>
          </p:cNvPr>
          <p:cNvSpPr txBox="1"/>
          <p:nvPr/>
        </p:nvSpPr>
        <p:spPr>
          <a:xfrm>
            <a:off x="2965627" y="11140653"/>
            <a:ext cx="6214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✅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chemeClr val="accent6"/>
                </a:solidFill>
              </a:rPr>
              <a:t>Divide the tasks, reducing the inputs given to the network and the outputs it needs to compute</a:t>
            </a:r>
            <a:endParaRPr lang="it-IT" sz="2000" dirty="0">
              <a:solidFill>
                <a:schemeClr val="accent6"/>
              </a:solidFill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F20B80D5-4ED8-D7A4-A422-B619FAD13E59}"/>
              </a:ext>
            </a:extLst>
          </p:cNvPr>
          <p:cNvSpPr txBox="1"/>
          <p:nvPr/>
        </p:nvSpPr>
        <p:spPr>
          <a:xfrm>
            <a:off x="2965628" y="12070823"/>
            <a:ext cx="6214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✅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chemeClr val="accent6"/>
                </a:solidFill>
              </a:rPr>
              <a:t>If there is an algorithmic way to do something perfectly, do it</a:t>
            </a:r>
            <a:endParaRPr lang="it-IT" sz="2000" dirty="0">
              <a:solidFill>
                <a:schemeClr val="accent6"/>
              </a:solidFill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769DA5BF-E77B-CC12-36A7-03343F8A9755}"/>
              </a:ext>
            </a:extLst>
          </p:cNvPr>
          <p:cNvSpPr txBox="1"/>
          <p:nvPr/>
        </p:nvSpPr>
        <p:spPr>
          <a:xfrm>
            <a:off x="745235" y="1848116"/>
            <a:ext cx="106956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Tx/>
              <a:buChar char="-"/>
            </a:pPr>
            <a:r>
              <a:rPr lang="en-US" sz="20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Reinforcement Learning for the Arm: </a:t>
            </a:r>
            <a:r>
              <a:rPr lang="it-IT" sz="2000" dirty="0"/>
              <a:t>with </a:t>
            </a:r>
            <a:r>
              <a:rPr lang="it-IT" sz="2000" dirty="0" err="1"/>
              <a:t>algorithmic</a:t>
            </a:r>
            <a:r>
              <a:rPr lang="it-IT" sz="2000" dirty="0"/>
              <a:t> </a:t>
            </a:r>
            <a:r>
              <a:rPr lang="it-IT" sz="2000" dirty="0" err="1"/>
              <a:t>cart</a:t>
            </a:r>
            <a:r>
              <a:rPr lang="it-IT" sz="2000" dirty="0"/>
              <a:t> and </a:t>
            </a:r>
            <a:r>
              <a:rPr lang="it-IT" sz="2000" dirty="0" err="1"/>
              <a:t>locked</a:t>
            </a:r>
            <a:r>
              <a:rPr lang="it-IT" sz="2000" dirty="0"/>
              <a:t> paddle with</a:t>
            </a:r>
          </a:p>
          <a:p>
            <a:pPr algn="ctr"/>
            <a:r>
              <a:rPr lang="it-IT" sz="2000" dirty="0"/>
              <a:t>the 3 pitch joints, </a:t>
            </a:r>
            <a:r>
              <a:rPr lang="it-IT" sz="2000" dirty="0" err="1"/>
              <a:t>ball</a:t>
            </a:r>
            <a:r>
              <a:rPr lang="it-IT" sz="2000" dirty="0"/>
              <a:t> and paddle position in input, to compute the 3 pitch joints </a:t>
            </a:r>
            <a:r>
              <a:rPr lang="it-IT" sz="2000" dirty="0" err="1"/>
              <a:t>values</a:t>
            </a:r>
            <a:endParaRPr lang="it-IT" sz="2000" dirty="0"/>
          </a:p>
          <a:p>
            <a:pPr algn="ctr"/>
            <a:r>
              <a:rPr lang="it-IT" sz="2000" dirty="0"/>
              <a:t>(2 </a:t>
            </a:r>
            <a:r>
              <a:rPr lang="it-IT" sz="2000" dirty="0" err="1"/>
              <a:t>hidden</a:t>
            </a:r>
            <a:r>
              <a:rPr lang="it-IT" sz="2000" dirty="0"/>
              <a:t> </a:t>
            </a:r>
            <a:r>
              <a:rPr lang="it-IT" sz="2000" dirty="0" err="1"/>
              <a:t>layers</a:t>
            </a:r>
            <a:r>
              <a:rPr lang="it-IT" sz="2000" dirty="0"/>
              <a:t> with 400 </a:t>
            </a:r>
            <a:r>
              <a:rPr lang="it-IT" sz="2000" dirty="0" err="1"/>
              <a:t>neurons</a:t>
            </a:r>
            <a:r>
              <a:rPr lang="it-IT" sz="2000" dirty="0"/>
              <a:t>)</a:t>
            </a:r>
            <a:endParaRPr lang="en-US" sz="2000" dirty="0"/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BBF14B4B-BD42-DC6E-05E1-372C516FF9AF}"/>
              </a:ext>
            </a:extLst>
          </p:cNvPr>
          <p:cNvSpPr txBox="1"/>
          <p:nvPr/>
        </p:nvSpPr>
        <p:spPr>
          <a:xfrm>
            <a:off x="2209811" y="3424868"/>
            <a:ext cx="77664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×</a:t>
            </a:r>
            <a:r>
              <a:rPr lang="en-US" sz="2000" b="1" dirty="0">
                <a:solidFill>
                  <a:srgbClr val="FF0000"/>
                </a:solidFill>
              </a:rPr>
              <a:t> Locked in a strange pose in a corner after a night of training</a:t>
            </a:r>
            <a:endParaRPr lang="it-IT" sz="2000" dirty="0">
              <a:solidFill>
                <a:srgbClr val="FF0000"/>
              </a:solidFill>
            </a:endParaRP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F89315B3-3FC6-084A-DCB4-D65C9129C216}"/>
              </a:ext>
            </a:extLst>
          </p:cNvPr>
          <p:cNvSpPr txBox="1"/>
          <p:nvPr/>
        </p:nvSpPr>
        <p:spPr>
          <a:xfrm>
            <a:off x="2889509" y="184250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Disastrous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Continuum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73FB642B-FEE8-712E-83B1-1F270C342B35}"/>
              </a:ext>
            </a:extLst>
          </p:cNvPr>
          <p:cNvSpPr txBox="1"/>
          <p:nvPr/>
        </p:nvSpPr>
        <p:spPr>
          <a:xfrm>
            <a:off x="2189888" y="4339723"/>
            <a:ext cx="77664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×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Positive reward for staying still</a:t>
            </a:r>
            <a:endParaRPr lang="it-IT" sz="2000" dirty="0">
              <a:solidFill>
                <a:srgbClr val="FF0000"/>
              </a:solidFill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DEC98B1-C616-06C4-5B30-33BE2EE35A52}"/>
              </a:ext>
            </a:extLst>
          </p:cNvPr>
          <p:cNvSpPr txBox="1"/>
          <p:nvPr/>
        </p:nvSpPr>
        <p:spPr>
          <a:xfrm>
            <a:off x="2209811" y="5183666"/>
            <a:ext cx="77664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FF0000"/>
                </a:solidFill>
              </a:rPr>
              <a:t>✅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chemeClr val="accent6"/>
                </a:solidFill>
              </a:rPr>
              <a:t>If you can, do Supervised Learning</a:t>
            </a:r>
            <a:endParaRPr lang="it-IT" sz="2000" dirty="0">
              <a:solidFill>
                <a:schemeClr val="accent6"/>
              </a:solidFill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30301D63-6C62-0F65-A13B-8A0506378D9E}"/>
              </a:ext>
            </a:extLst>
          </p:cNvPr>
          <p:cNvSpPr txBox="1"/>
          <p:nvPr/>
        </p:nvSpPr>
        <p:spPr>
          <a:xfrm>
            <a:off x="2898213" y="-760436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Supervised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: Arm</a:t>
            </a:r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20E8AFFB-783E-A809-6F30-489747E81A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425" y="7205512"/>
            <a:ext cx="9819232" cy="718631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E9020CB4-07CA-6CD0-B8DA-EFABDB7EDC2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25" t="18586" r="19784" b="44352"/>
          <a:stretch/>
        </p:blipFill>
        <p:spPr>
          <a:xfrm flipH="1">
            <a:off x="-3949829" y="2492697"/>
            <a:ext cx="3302886" cy="25416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Immagine 25" descr="Immagine che contiene schermata, Software multimediale, Software per la grafica, Software per videogiochi&#10;&#10;Descrizione generata automaticamente">
            <a:extLst>
              <a:ext uri="{FF2B5EF4-FFF2-40B4-BE49-F238E27FC236}">
                <a16:creationId xmlns:a16="http://schemas.microsoft.com/office/drawing/2014/main" id="{72CF49E6-F2C1-B871-59B7-504FA52C6AB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0" t="21346" r="26213" b="40382"/>
          <a:stretch/>
        </p:blipFill>
        <p:spPr>
          <a:xfrm>
            <a:off x="12522674" y="2312590"/>
            <a:ext cx="3753508" cy="262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505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19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B31BF730-4D90-7D61-90AF-2E6AC399AE1C}"/>
              </a:ext>
            </a:extLst>
          </p:cNvPr>
          <p:cNvSpPr txBox="1"/>
          <p:nvPr/>
        </p:nvSpPr>
        <p:spPr>
          <a:xfrm>
            <a:off x="4558952" y="6899840"/>
            <a:ext cx="3028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– Project Work</a:t>
            </a:r>
          </a:p>
        </p:txBody>
      </p:sp>
      <p:pic>
        <p:nvPicPr>
          <p:cNvPr id="15" name="Elemento grafico 14" descr="Racchetta e palla da ping pong con riempimento a tinta unita">
            <a:extLst>
              <a:ext uri="{FF2B5EF4-FFF2-40B4-BE49-F238E27FC236}">
                <a16:creationId xmlns:a16="http://schemas.microsoft.com/office/drawing/2014/main" id="{382FDB13-624D-E85C-AB05-EF7986AFE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791235" y="88479"/>
            <a:ext cx="900000" cy="900000"/>
          </a:xfrm>
          <a:prstGeom prst="rect">
            <a:avLst/>
          </a:prstGeom>
        </p:spPr>
      </p:pic>
      <p:pic>
        <p:nvPicPr>
          <p:cNvPr id="16" name="Elemento grafico 15" descr="Racchetta e palla da ping pong con riempimento a tinta unita">
            <a:extLst>
              <a:ext uri="{FF2B5EF4-FFF2-40B4-BE49-F238E27FC236}">
                <a16:creationId xmlns:a16="http://schemas.microsoft.com/office/drawing/2014/main" id="{D573CE46-263E-A8D4-2FF7-13FE23CA7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 flipH="1">
            <a:off x="9626711" y="112203"/>
            <a:ext cx="900000" cy="900000"/>
          </a:xfrm>
          <a:prstGeom prst="rect">
            <a:avLst/>
          </a:prstGeom>
        </p:spPr>
      </p:pic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56556A9B-DB50-DC4C-DE4A-250E3FF5C19B}"/>
              </a:ext>
            </a:extLst>
          </p:cNvPr>
          <p:cNvCxnSpPr/>
          <p:nvPr/>
        </p:nvCxnSpPr>
        <p:spPr>
          <a:xfrm flipV="1">
            <a:off x="-306373" y="-457876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F7730584-68D9-DE7E-AA62-98E78BCCC550}"/>
              </a:ext>
            </a:extLst>
          </p:cNvPr>
          <p:cNvCxnSpPr>
            <a:cxnSpLocks/>
          </p:cNvCxnSpPr>
          <p:nvPr/>
        </p:nvCxnSpPr>
        <p:spPr>
          <a:xfrm flipV="1">
            <a:off x="-306373" y="-407053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BCDEF1F3-D4AB-C5FB-9F2A-6B5678C16D97}"/>
              </a:ext>
            </a:extLst>
          </p:cNvPr>
          <p:cNvCxnSpPr>
            <a:cxnSpLocks/>
          </p:cNvCxnSpPr>
          <p:nvPr/>
        </p:nvCxnSpPr>
        <p:spPr>
          <a:xfrm flipV="1">
            <a:off x="-298957" y="-336907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FF02233-111D-2379-2B30-B02627F26CC1}"/>
              </a:ext>
            </a:extLst>
          </p:cNvPr>
          <p:cNvCxnSpPr>
            <a:cxnSpLocks/>
          </p:cNvCxnSpPr>
          <p:nvPr/>
        </p:nvCxnSpPr>
        <p:spPr>
          <a:xfrm flipV="1">
            <a:off x="2889509" y="970535"/>
            <a:ext cx="6480000" cy="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3BBF5D8D-0BC5-658D-4520-9DABE1339A49}"/>
              </a:ext>
            </a:extLst>
          </p:cNvPr>
          <p:cNvCxnSpPr>
            <a:cxnSpLocks/>
          </p:cNvCxnSpPr>
          <p:nvPr/>
        </p:nvCxnSpPr>
        <p:spPr>
          <a:xfrm rot="5400000" flipV="1">
            <a:off x="11610015" y="-336907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04E9C968-059B-1237-63D5-321BC795263B}"/>
              </a:ext>
            </a:extLst>
          </p:cNvPr>
          <p:cNvCxnSpPr>
            <a:cxnSpLocks/>
          </p:cNvCxnSpPr>
          <p:nvPr/>
        </p:nvCxnSpPr>
        <p:spPr>
          <a:xfrm rot="5400000" flipV="1">
            <a:off x="11156190" y="-336907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0432F0E6-3895-4A4A-3715-2D087F89A495}"/>
              </a:ext>
            </a:extLst>
          </p:cNvPr>
          <p:cNvCxnSpPr>
            <a:cxnSpLocks/>
          </p:cNvCxnSpPr>
          <p:nvPr/>
        </p:nvCxnSpPr>
        <p:spPr>
          <a:xfrm rot="5400000" flipV="1">
            <a:off x="10616540" y="-329491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F89315B3-3FC6-084A-DCB4-D65C9129C216}"/>
              </a:ext>
            </a:extLst>
          </p:cNvPr>
          <p:cNvSpPr txBox="1"/>
          <p:nvPr/>
        </p:nvSpPr>
        <p:spPr>
          <a:xfrm>
            <a:off x="2920061" y="-962181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Disastrous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Continuum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D4F05F9-4CAB-11CA-1895-E6B53FCA5F29}"/>
              </a:ext>
            </a:extLst>
          </p:cNvPr>
          <p:cNvSpPr txBox="1"/>
          <p:nvPr/>
        </p:nvSpPr>
        <p:spPr>
          <a:xfrm>
            <a:off x="2898213" y="184444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Supervised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: Arm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84427F19-24D0-952A-9032-EACE3A1A4E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781" y="5564521"/>
            <a:ext cx="9819232" cy="718631"/>
          </a:xfrm>
          <a:prstGeom prst="rect">
            <a:avLst/>
          </a:prstGeom>
        </p:spPr>
      </p:pic>
      <p:pic>
        <p:nvPicPr>
          <p:cNvPr id="21" name="Immagine 20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8F5922D0-F91F-3D14-C902-A5127BC312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512" y="2178554"/>
            <a:ext cx="4785369" cy="2871222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A2E8DECF-3924-7F88-ECD9-76B600298C3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25" t="18586" r="19784" b="44352"/>
          <a:stretch/>
        </p:blipFill>
        <p:spPr>
          <a:xfrm flipH="1">
            <a:off x="300512" y="2378765"/>
            <a:ext cx="3302886" cy="254169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25" name="Immagine 24" descr="Immagine che contiene schermata, Software multimediale, Software per la grafica, Software per videogiochi&#10;&#10;Descrizione generata automaticamente">
            <a:extLst>
              <a:ext uri="{FF2B5EF4-FFF2-40B4-BE49-F238E27FC236}">
                <a16:creationId xmlns:a16="http://schemas.microsoft.com/office/drawing/2014/main" id="{E4F0324A-4580-2FA7-FFED-0BC2FBA2B12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0" t="21346" r="26213" b="40382"/>
          <a:stretch/>
        </p:blipFill>
        <p:spPr>
          <a:xfrm>
            <a:off x="8277131" y="2306719"/>
            <a:ext cx="3753508" cy="2624665"/>
          </a:xfrm>
          <a:prstGeom prst="rect">
            <a:avLst/>
          </a:prstGeom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1090F30-C9C4-A306-0714-730368ECAEF2}"/>
              </a:ext>
            </a:extLst>
          </p:cNvPr>
          <p:cNvSpPr txBox="1"/>
          <p:nvPr/>
        </p:nvSpPr>
        <p:spPr>
          <a:xfrm>
            <a:off x="2863704" y="-867259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Reinforcement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: Paddles</a:t>
            </a:r>
          </a:p>
        </p:txBody>
      </p:sp>
      <p:pic>
        <p:nvPicPr>
          <p:cNvPr id="27" name="Immagine 26">
            <a:extLst>
              <a:ext uri="{FF2B5EF4-FFF2-40B4-BE49-F238E27FC236}">
                <a16:creationId xmlns:a16="http://schemas.microsoft.com/office/drawing/2014/main" id="{62CA3722-9D79-7AFC-DF4C-186B473A330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81743" y="1404619"/>
            <a:ext cx="3729076" cy="288298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4" name="Immagine 33" descr="Immagine che contiene schermata, gioco&#10;&#10;Descrizione generata automaticamente">
            <a:extLst>
              <a:ext uri="{FF2B5EF4-FFF2-40B4-BE49-F238E27FC236}">
                <a16:creationId xmlns:a16="http://schemas.microsoft.com/office/drawing/2014/main" id="{B0FFDF10-6045-BC6D-41CA-38AA620086B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1549" y="4371523"/>
            <a:ext cx="3723154" cy="2144260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0603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B31BF730-4D90-7D61-90AF-2E6AC399AE1C}"/>
              </a:ext>
            </a:extLst>
          </p:cNvPr>
          <p:cNvSpPr txBox="1"/>
          <p:nvPr/>
        </p:nvSpPr>
        <p:spPr>
          <a:xfrm>
            <a:off x="4558952" y="6899840"/>
            <a:ext cx="3028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– Project Work</a:t>
            </a:r>
          </a:p>
        </p:txBody>
      </p:sp>
      <p:pic>
        <p:nvPicPr>
          <p:cNvPr id="15" name="Elemento grafico 14" descr="Racchetta e palla da ping pong con riempimento a tinta unita">
            <a:extLst>
              <a:ext uri="{FF2B5EF4-FFF2-40B4-BE49-F238E27FC236}">
                <a16:creationId xmlns:a16="http://schemas.microsoft.com/office/drawing/2014/main" id="{382FDB13-624D-E85C-AB05-EF7986AFE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791235" y="88479"/>
            <a:ext cx="900000" cy="900000"/>
          </a:xfrm>
          <a:prstGeom prst="rect">
            <a:avLst/>
          </a:prstGeom>
        </p:spPr>
      </p:pic>
      <p:pic>
        <p:nvPicPr>
          <p:cNvPr id="16" name="Elemento grafico 15" descr="Racchetta e palla da ping pong con riempimento a tinta unita">
            <a:extLst>
              <a:ext uri="{FF2B5EF4-FFF2-40B4-BE49-F238E27FC236}">
                <a16:creationId xmlns:a16="http://schemas.microsoft.com/office/drawing/2014/main" id="{D573CE46-263E-A8D4-2FF7-13FE23CA7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 flipH="1">
            <a:off x="9626711" y="112203"/>
            <a:ext cx="900000" cy="900000"/>
          </a:xfrm>
          <a:prstGeom prst="rect">
            <a:avLst/>
          </a:prstGeom>
        </p:spPr>
      </p:pic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56556A9B-DB50-DC4C-DE4A-250E3FF5C19B}"/>
              </a:ext>
            </a:extLst>
          </p:cNvPr>
          <p:cNvCxnSpPr/>
          <p:nvPr/>
        </p:nvCxnSpPr>
        <p:spPr>
          <a:xfrm flipV="1">
            <a:off x="-306373" y="-457876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F7730584-68D9-DE7E-AA62-98E78BCCC550}"/>
              </a:ext>
            </a:extLst>
          </p:cNvPr>
          <p:cNvCxnSpPr>
            <a:cxnSpLocks/>
          </p:cNvCxnSpPr>
          <p:nvPr/>
        </p:nvCxnSpPr>
        <p:spPr>
          <a:xfrm flipV="1">
            <a:off x="-306373" y="-407053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BCDEF1F3-D4AB-C5FB-9F2A-6B5678C16D97}"/>
              </a:ext>
            </a:extLst>
          </p:cNvPr>
          <p:cNvCxnSpPr>
            <a:cxnSpLocks/>
          </p:cNvCxnSpPr>
          <p:nvPr/>
        </p:nvCxnSpPr>
        <p:spPr>
          <a:xfrm flipV="1">
            <a:off x="-298957" y="-336907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FF02233-111D-2379-2B30-B02627F26CC1}"/>
              </a:ext>
            </a:extLst>
          </p:cNvPr>
          <p:cNvCxnSpPr>
            <a:cxnSpLocks/>
          </p:cNvCxnSpPr>
          <p:nvPr/>
        </p:nvCxnSpPr>
        <p:spPr>
          <a:xfrm flipV="1">
            <a:off x="2889509" y="970535"/>
            <a:ext cx="6480000" cy="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3BBF5D8D-0BC5-658D-4520-9DABE1339A49}"/>
              </a:ext>
            </a:extLst>
          </p:cNvPr>
          <p:cNvCxnSpPr>
            <a:cxnSpLocks/>
          </p:cNvCxnSpPr>
          <p:nvPr/>
        </p:nvCxnSpPr>
        <p:spPr>
          <a:xfrm rot="5400000" flipV="1">
            <a:off x="11610015" y="-336907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04E9C968-059B-1237-63D5-321BC795263B}"/>
              </a:ext>
            </a:extLst>
          </p:cNvPr>
          <p:cNvCxnSpPr>
            <a:cxnSpLocks/>
          </p:cNvCxnSpPr>
          <p:nvPr/>
        </p:nvCxnSpPr>
        <p:spPr>
          <a:xfrm rot="5400000" flipV="1">
            <a:off x="11156190" y="-336907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0432F0E6-3895-4A4A-3715-2D087F89A495}"/>
              </a:ext>
            </a:extLst>
          </p:cNvPr>
          <p:cNvCxnSpPr>
            <a:cxnSpLocks/>
          </p:cNvCxnSpPr>
          <p:nvPr/>
        </p:nvCxnSpPr>
        <p:spPr>
          <a:xfrm rot="5400000" flipV="1">
            <a:off x="10616540" y="-329491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D4F05F9-4CAB-11CA-1895-E6B53FCA5F29}"/>
              </a:ext>
            </a:extLst>
          </p:cNvPr>
          <p:cNvSpPr txBox="1"/>
          <p:nvPr/>
        </p:nvSpPr>
        <p:spPr>
          <a:xfrm>
            <a:off x="2898213" y="-714716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Supervised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: Arm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84427F19-24D0-952A-9032-EACE3A1A4E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781" y="7195201"/>
            <a:ext cx="9819232" cy="718631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A2E8DECF-3924-7F88-ECD9-76B600298C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25" t="18586" r="19784" b="44352"/>
          <a:stretch/>
        </p:blipFill>
        <p:spPr>
          <a:xfrm flipH="1">
            <a:off x="-4210528" y="2378765"/>
            <a:ext cx="3302886" cy="254169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25" name="Immagine 24" descr="Immagine che contiene schermata, Software multimediale, Software per la grafica, Software per videogiochi&#10;&#10;Descrizione generata automaticamente">
            <a:extLst>
              <a:ext uri="{FF2B5EF4-FFF2-40B4-BE49-F238E27FC236}">
                <a16:creationId xmlns:a16="http://schemas.microsoft.com/office/drawing/2014/main" id="{E4F0324A-4580-2FA7-FFED-0BC2FBA2B12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0" t="21346" r="26213" b="40382"/>
          <a:stretch/>
        </p:blipFill>
        <p:spPr>
          <a:xfrm>
            <a:off x="12788171" y="2306719"/>
            <a:ext cx="3753508" cy="2624665"/>
          </a:xfrm>
          <a:prstGeom prst="rect">
            <a:avLst/>
          </a:prstGeom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1090F30-C9C4-A306-0714-730368ECAEF2}"/>
              </a:ext>
            </a:extLst>
          </p:cNvPr>
          <p:cNvSpPr txBox="1"/>
          <p:nvPr/>
        </p:nvSpPr>
        <p:spPr>
          <a:xfrm>
            <a:off x="2863704" y="199541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Reinforcement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: Paddles</a:t>
            </a:r>
          </a:p>
        </p:txBody>
      </p:sp>
      <p:pic>
        <p:nvPicPr>
          <p:cNvPr id="10" name="Immagine 9" descr="Immagine che contiene diagramma, testo, Piano, Disegno tecnico&#10;&#10;Descrizione generata automaticamente">
            <a:extLst>
              <a:ext uri="{FF2B5EF4-FFF2-40B4-BE49-F238E27FC236}">
                <a16:creationId xmlns:a16="http://schemas.microsoft.com/office/drawing/2014/main" id="{FBBF9394-5A3F-9F80-7F17-B6C31A70B7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386" y="1214661"/>
            <a:ext cx="6987308" cy="547694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D2CA283-CB15-A8CC-4EB3-CDE335631E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97" y="1404619"/>
            <a:ext cx="3729076" cy="288298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24" name="Immagine 23" descr="Immagine che contiene schermata, gioco&#10;&#10;Descrizione generata automaticamente">
            <a:extLst>
              <a:ext uri="{FF2B5EF4-FFF2-40B4-BE49-F238E27FC236}">
                <a16:creationId xmlns:a16="http://schemas.microsoft.com/office/drawing/2014/main" id="{002B9D52-FFAC-994B-69A9-EB17D83B2BE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9589" y="4371523"/>
            <a:ext cx="3723154" cy="2144260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1749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B31BF730-4D90-7D61-90AF-2E6AC399AE1C}"/>
              </a:ext>
            </a:extLst>
          </p:cNvPr>
          <p:cNvSpPr txBox="1"/>
          <p:nvPr/>
        </p:nvSpPr>
        <p:spPr>
          <a:xfrm>
            <a:off x="4558952" y="6899840"/>
            <a:ext cx="3028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– Project Work</a:t>
            </a:r>
          </a:p>
        </p:txBody>
      </p:sp>
      <p:pic>
        <p:nvPicPr>
          <p:cNvPr id="15" name="Elemento grafico 14" descr="Racchetta e palla da ping pong con riempimento a tinta unita">
            <a:extLst>
              <a:ext uri="{FF2B5EF4-FFF2-40B4-BE49-F238E27FC236}">
                <a16:creationId xmlns:a16="http://schemas.microsoft.com/office/drawing/2014/main" id="{382FDB13-624D-E85C-AB05-EF7986AFE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791235" y="88479"/>
            <a:ext cx="900000" cy="900000"/>
          </a:xfrm>
          <a:prstGeom prst="rect">
            <a:avLst/>
          </a:prstGeom>
        </p:spPr>
      </p:pic>
      <p:pic>
        <p:nvPicPr>
          <p:cNvPr id="16" name="Elemento grafico 15" descr="Racchetta e palla da ping pong con riempimento a tinta unita">
            <a:extLst>
              <a:ext uri="{FF2B5EF4-FFF2-40B4-BE49-F238E27FC236}">
                <a16:creationId xmlns:a16="http://schemas.microsoft.com/office/drawing/2014/main" id="{D573CE46-263E-A8D4-2FF7-13FE23CA7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 flipH="1">
            <a:off x="9626711" y="112203"/>
            <a:ext cx="900000" cy="900000"/>
          </a:xfrm>
          <a:prstGeom prst="rect">
            <a:avLst/>
          </a:prstGeom>
        </p:spPr>
      </p:pic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56556A9B-DB50-DC4C-DE4A-250E3FF5C19B}"/>
              </a:ext>
            </a:extLst>
          </p:cNvPr>
          <p:cNvCxnSpPr/>
          <p:nvPr/>
        </p:nvCxnSpPr>
        <p:spPr>
          <a:xfrm flipV="1">
            <a:off x="-306373" y="-457876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F7730584-68D9-DE7E-AA62-98E78BCCC550}"/>
              </a:ext>
            </a:extLst>
          </p:cNvPr>
          <p:cNvCxnSpPr>
            <a:cxnSpLocks/>
          </p:cNvCxnSpPr>
          <p:nvPr/>
        </p:nvCxnSpPr>
        <p:spPr>
          <a:xfrm flipV="1">
            <a:off x="-306373" y="-407053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BCDEF1F3-D4AB-C5FB-9F2A-6B5678C16D97}"/>
              </a:ext>
            </a:extLst>
          </p:cNvPr>
          <p:cNvCxnSpPr>
            <a:cxnSpLocks/>
          </p:cNvCxnSpPr>
          <p:nvPr/>
        </p:nvCxnSpPr>
        <p:spPr>
          <a:xfrm flipV="1">
            <a:off x="-298957" y="-336907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FF02233-111D-2379-2B30-B02627F26CC1}"/>
              </a:ext>
            </a:extLst>
          </p:cNvPr>
          <p:cNvCxnSpPr>
            <a:cxnSpLocks/>
          </p:cNvCxnSpPr>
          <p:nvPr/>
        </p:nvCxnSpPr>
        <p:spPr>
          <a:xfrm flipV="1">
            <a:off x="2889509" y="970535"/>
            <a:ext cx="6480000" cy="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3BBF5D8D-0BC5-658D-4520-9DABE1339A49}"/>
              </a:ext>
            </a:extLst>
          </p:cNvPr>
          <p:cNvCxnSpPr>
            <a:cxnSpLocks/>
          </p:cNvCxnSpPr>
          <p:nvPr/>
        </p:nvCxnSpPr>
        <p:spPr>
          <a:xfrm rot="5400000" flipV="1">
            <a:off x="11610015" y="-336907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04E9C968-059B-1237-63D5-321BC795263B}"/>
              </a:ext>
            </a:extLst>
          </p:cNvPr>
          <p:cNvCxnSpPr>
            <a:cxnSpLocks/>
          </p:cNvCxnSpPr>
          <p:nvPr/>
        </p:nvCxnSpPr>
        <p:spPr>
          <a:xfrm rot="5400000" flipV="1">
            <a:off x="11156190" y="-336907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0432F0E6-3895-4A4A-3715-2D087F89A495}"/>
              </a:ext>
            </a:extLst>
          </p:cNvPr>
          <p:cNvCxnSpPr>
            <a:cxnSpLocks/>
          </p:cNvCxnSpPr>
          <p:nvPr/>
        </p:nvCxnSpPr>
        <p:spPr>
          <a:xfrm rot="5400000" flipV="1">
            <a:off x="10616540" y="-329491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1090F30-C9C4-A306-0714-730368ECAEF2}"/>
              </a:ext>
            </a:extLst>
          </p:cNvPr>
          <p:cNvSpPr txBox="1"/>
          <p:nvPr/>
        </p:nvSpPr>
        <p:spPr>
          <a:xfrm>
            <a:off x="2863704" y="199541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Reinforcement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: Paddles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2D2CA283-CB15-A8CC-4EB3-CDE335631E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34397" y="54188"/>
            <a:ext cx="3729076" cy="288298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24" name="Immagine 23" descr="Immagine che contiene schermata, gioco&#10;&#10;Descrizione generata automaticamente">
            <a:extLst>
              <a:ext uri="{FF2B5EF4-FFF2-40B4-BE49-F238E27FC236}">
                <a16:creationId xmlns:a16="http://schemas.microsoft.com/office/drawing/2014/main" id="{002B9D52-FFAC-994B-69A9-EB17D83B2B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3320" y="6550843"/>
            <a:ext cx="3723154" cy="2144260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7" name="Immagine 6" descr="Immagine che contiene schermata, Software multimediale, Software per la grafica, computer&#10;&#10;Descrizione generata automaticamente">
            <a:extLst>
              <a:ext uri="{FF2B5EF4-FFF2-40B4-BE49-F238E27FC236}">
                <a16:creationId xmlns:a16="http://schemas.microsoft.com/office/drawing/2014/main" id="{9E31EFC5-C28C-7B54-8896-213BE6627E6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25" t="25170" r="19875" b="38667"/>
          <a:stretch/>
        </p:blipFill>
        <p:spPr>
          <a:xfrm>
            <a:off x="2016826" y="1657554"/>
            <a:ext cx="8221445" cy="412940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2141B94-B2BA-B238-F24A-E140F8C61189}"/>
              </a:ext>
            </a:extLst>
          </p:cNvPr>
          <p:cNvSpPr txBox="1"/>
          <p:nvPr/>
        </p:nvSpPr>
        <p:spPr>
          <a:xfrm>
            <a:off x="2898211" y="-797305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Final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Consideration</a:t>
            </a:r>
            <a:endParaRPr lang="it-IT" sz="3600" b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8639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B31BF730-4D90-7D61-90AF-2E6AC399AE1C}"/>
              </a:ext>
            </a:extLst>
          </p:cNvPr>
          <p:cNvSpPr txBox="1"/>
          <p:nvPr/>
        </p:nvSpPr>
        <p:spPr>
          <a:xfrm>
            <a:off x="4558952" y="6899840"/>
            <a:ext cx="3028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– Project Work</a:t>
            </a:r>
          </a:p>
        </p:txBody>
      </p:sp>
      <p:pic>
        <p:nvPicPr>
          <p:cNvPr id="15" name="Elemento grafico 14" descr="Racchetta e palla da ping pong con riempimento a tinta unita">
            <a:extLst>
              <a:ext uri="{FF2B5EF4-FFF2-40B4-BE49-F238E27FC236}">
                <a16:creationId xmlns:a16="http://schemas.microsoft.com/office/drawing/2014/main" id="{382FDB13-624D-E85C-AB05-EF7986AFE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791235" y="88479"/>
            <a:ext cx="900000" cy="900000"/>
          </a:xfrm>
          <a:prstGeom prst="rect">
            <a:avLst/>
          </a:prstGeom>
        </p:spPr>
      </p:pic>
      <p:pic>
        <p:nvPicPr>
          <p:cNvPr id="16" name="Elemento grafico 15" descr="Racchetta e palla da ping pong con riempimento a tinta unita">
            <a:extLst>
              <a:ext uri="{FF2B5EF4-FFF2-40B4-BE49-F238E27FC236}">
                <a16:creationId xmlns:a16="http://schemas.microsoft.com/office/drawing/2014/main" id="{D573CE46-263E-A8D4-2FF7-13FE23CA7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 flipH="1">
            <a:off x="9626711" y="112203"/>
            <a:ext cx="900000" cy="900000"/>
          </a:xfrm>
          <a:prstGeom prst="rect">
            <a:avLst/>
          </a:prstGeom>
        </p:spPr>
      </p:pic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56556A9B-DB50-DC4C-DE4A-250E3FF5C19B}"/>
              </a:ext>
            </a:extLst>
          </p:cNvPr>
          <p:cNvCxnSpPr/>
          <p:nvPr/>
        </p:nvCxnSpPr>
        <p:spPr>
          <a:xfrm flipV="1">
            <a:off x="-306373" y="-457876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F7730584-68D9-DE7E-AA62-98E78BCCC550}"/>
              </a:ext>
            </a:extLst>
          </p:cNvPr>
          <p:cNvCxnSpPr>
            <a:cxnSpLocks/>
          </p:cNvCxnSpPr>
          <p:nvPr/>
        </p:nvCxnSpPr>
        <p:spPr>
          <a:xfrm flipV="1">
            <a:off x="-306373" y="-407053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BCDEF1F3-D4AB-C5FB-9F2A-6B5678C16D97}"/>
              </a:ext>
            </a:extLst>
          </p:cNvPr>
          <p:cNvCxnSpPr>
            <a:cxnSpLocks/>
          </p:cNvCxnSpPr>
          <p:nvPr/>
        </p:nvCxnSpPr>
        <p:spPr>
          <a:xfrm flipV="1">
            <a:off x="-298957" y="-336907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FF02233-111D-2379-2B30-B02627F26CC1}"/>
              </a:ext>
            </a:extLst>
          </p:cNvPr>
          <p:cNvCxnSpPr>
            <a:cxnSpLocks/>
          </p:cNvCxnSpPr>
          <p:nvPr/>
        </p:nvCxnSpPr>
        <p:spPr>
          <a:xfrm flipV="1">
            <a:off x="2889509" y="970535"/>
            <a:ext cx="6480000" cy="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3BBF5D8D-0BC5-658D-4520-9DABE1339A49}"/>
              </a:ext>
            </a:extLst>
          </p:cNvPr>
          <p:cNvCxnSpPr>
            <a:cxnSpLocks/>
          </p:cNvCxnSpPr>
          <p:nvPr/>
        </p:nvCxnSpPr>
        <p:spPr>
          <a:xfrm rot="5400000" flipV="1">
            <a:off x="11610015" y="-336907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04E9C968-059B-1237-63D5-321BC795263B}"/>
              </a:ext>
            </a:extLst>
          </p:cNvPr>
          <p:cNvCxnSpPr>
            <a:cxnSpLocks/>
          </p:cNvCxnSpPr>
          <p:nvPr/>
        </p:nvCxnSpPr>
        <p:spPr>
          <a:xfrm rot="5400000" flipV="1">
            <a:off x="11156190" y="-336907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0432F0E6-3895-4A4A-3715-2D087F89A495}"/>
              </a:ext>
            </a:extLst>
          </p:cNvPr>
          <p:cNvCxnSpPr>
            <a:cxnSpLocks/>
          </p:cNvCxnSpPr>
          <p:nvPr/>
        </p:nvCxnSpPr>
        <p:spPr>
          <a:xfrm rot="5400000" flipV="1">
            <a:off x="10616540" y="-329491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1090F30-C9C4-A306-0714-730368ECAEF2}"/>
              </a:ext>
            </a:extLst>
          </p:cNvPr>
          <p:cNvSpPr txBox="1"/>
          <p:nvPr/>
        </p:nvSpPr>
        <p:spPr>
          <a:xfrm>
            <a:off x="2863704" y="-745339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Reinforcement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: Paddles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76E72B0-7A54-5A8D-7BFE-38B697C593F0}"/>
              </a:ext>
            </a:extLst>
          </p:cNvPr>
          <p:cNvSpPr txBox="1"/>
          <p:nvPr/>
        </p:nvSpPr>
        <p:spPr>
          <a:xfrm>
            <a:off x="2898211" y="147575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Final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Consideration</a:t>
            </a:r>
            <a:endParaRPr lang="it-IT" sz="3600" b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1285212-B3D2-F45A-8EAB-EBD32F5339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51" t="16006" r="18125" b="36000"/>
          <a:stretch/>
        </p:blipFill>
        <p:spPr>
          <a:xfrm>
            <a:off x="1267041" y="1696826"/>
            <a:ext cx="9721012" cy="4190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FF5B65-8C59-32C0-76EB-C4D48F22AA1E}"/>
              </a:ext>
            </a:extLst>
          </p:cNvPr>
          <p:cNvSpPr txBox="1"/>
          <p:nvPr/>
        </p:nvSpPr>
        <p:spPr>
          <a:xfrm>
            <a:off x="2843789" y="-2367352"/>
            <a:ext cx="64586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Thank </a:t>
            </a:r>
            <a:r>
              <a:rPr lang="it-IT" sz="54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you</a:t>
            </a:r>
            <a:endParaRPr lang="it-IT" sz="5400" b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it-IT" sz="54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for </a:t>
            </a:r>
            <a:r>
              <a:rPr lang="it-IT" sz="54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your</a:t>
            </a:r>
            <a:r>
              <a:rPr lang="it-IT" sz="54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it-IT" sz="54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attention</a:t>
            </a:r>
            <a:r>
              <a:rPr lang="it-IT" sz="54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86826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B31BF730-4D90-7D61-90AF-2E6AC399AE1C}"/>
              </a:ext>
            </a:extLst>
          </p:cNvPr>
          <p:cNvSpPr txBox="1"/>
          <p:nvPr/>
        </p:nvSpPr>
        <p:spPr>
          <a:xfrm>
            <a:off x="4558952" y="6899840"/>
            <a:ext cx="3028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– Project Work</a:t>
            </a:r>
          </a:p>
        </p:txBody>
      </p:sp>
      <p:pic>
        <p:nvPicPr>
          <p:cNvPr id="15" name="Elemento grafico 14" descr="Racchetta e palla da ping pong con riempimento a tinta unita">
            <a:extLst>
              <a:ext uri="{FF2B5EF4-FFF2-40B4-BE49-F238E27FC236}">
                <a16:creationId xmlns:a16="http://schemas.microsoft.com/office/drawing/2014/main" id="{382FDB13-624D-E85C-AB05-EF7986AFE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033155" y="2529000"/>
            <a:ext cx="1800000" cy="1800000"/>
          </a:xfrm>
          <a:prstGeom prst="rect">
            <a:avLst/>
          </a:prstGeom>
        </p:spPr>
      </p:pic>
      <p:pic>
        <p:nvPicPr>
          <p:cNvPr id="16" name="Elemento grafico 15" descr="Racchetta e palla da ping pong con riempimento a tinta unita">
            <a:extLst>
              <a:ext uri="{FF2B5EF4-FFF2-40B4-BE49-F238E27FC236}">
                <a16:creationId xmlns:a16="http://schemas.microsoft.com/office/drawing/2014/main" id="{D573CE46-263E-A8D4-2FF7-13FE23CA7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 flipH="1">
            <a:off x="9358845" y="2529000"/>
            <a:ext cx="1800000" cy="1800000"/>
          </a:xfrm>
          <a:prstGeom prst="rect">
            <a:avLst/>
          </a:prstGeom>
        </p:spPr>
      </p:pic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56556A9B-DB50-DC4C-DE4A-250E3FF5C19B}"/>
              </a:ext>
            </a:extLst>
          </p:cNvPr>
          <p:cNvCxnSpPr/>
          <p:nvPr/>
        </p:nvCxnSpPr>
        <p:spPr>
          <a:xfrm flipV="1">
            <a:off x="-306373" y="-457876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F7730584-68D9-DE7E-AA62-98E78BCCC550}"/>
              </a:ext>
            </a:extLst>
          </p:cNvPr>
          <p:cNvCxnSpPr>
            <a:cxnSpLocks/>
          </p:cNvCxnSpPr>
          <p:nvPr/>
        </p:nvCxnSpPr>
        <p:spPr>
          <a:xfrm flipV="1">
            <a:off x="-306373" y="-407053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BCDEF1F3-D4AB-C5FB-9F2A-6B5678C16D97}"/>
              </a:ext>
            </a:extLst>
          </p:cNvPr>
          <p:cNvCxnSpPr>
            <a:cxnSpLocks/>
          </p:cNvCxnSpPr>
          <p:nvPr/>
        </p:nvCxnSpPr>
        <p:spPr>
          <a:xfrm flipV="1">
            <a:off x="-298957" y="-336907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FF02233-111D-2379-2B30-B02627F26CC1}"/>
              </a:ext>
            </a:extLst>
          </p:cNvPr>
          <p:cNvCxnSpPr>
            <a:cxnSpLocks/>
          </p:cNvCxnSpPr>
          <p:nvPr/>
        </p:nvCxnSpPr>
        <p:spPr>
          <a:xfrm>
            <a:off x="3578371" y="4635555"/>
            <a:ext cx="4989509" cy="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3BBF5D8D-0BC5-658D-4520-9DABE1339A49}"/>
              </a:ext>
            </a:extLst>
          </p:cNvPr>
          <p:cNvCxnSpPr>
            <a:cxnSpLocks/>
          </p:cNvCxnSpPr>
          <p:nvPr/>
        </p:nvCxnSpPr>
        <p:spPr>
          <a:xfrm rot="5400000" flipV="1">
            <a:off x="11610015" y="-336907"/>
            <a:ext cx="1024128" cy="1024128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04E9C968-059B-1237-63D5-321BC795263B}"/>
              </a:ext>
            </a:extLst>
          </p:cNvPr>
          <p:cNvCxnSpPr>
            <a:cxnSpLocks/>
          </p:cNvCxnSpPr>
          <p:nvPr/>
        </p:nvCxnSpPr>
        <p:spPr>
          <a:xfrm rot="5400000" flipV="1">
            <a:off x="11156190" y="-336907"/>
            <a:ext cx="1427130" cy="142713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0432F0E6-3895-4A4A-3715-2D087F89A495}"/>
              </a:ext>
            </a:extLst>
          </p:cNvPr>
          <p:cNvCxnSpPr>
            <a:cxnSpLocks/>
          </p:cNvCxnSpPr>
          <p:nvPr/>
        </p:nvCxnSpPr>
        <p:spPr>
          <a:xfrm rot="5400000" flipV="1">
            <a:off x="10616540" y="-329491"/>
            <a:ext cx="1896634" cy="1896634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1090F30-C9C4-A306-0714-730368ECAEF2}"/>
              </a:ext>
            </a:extLst>
          </p:cNvPr>
          <p:cNvSpPr txBox="1"/>
          <p:nvPr/>
        </p:nvSpPr>
        <p:spPr>
          <a:xfrm>
            <a:off x="2863704" y="-745339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Reinforcement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: Paddles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76E72B0-7A54-5A8D-7BFE-38B697C593F0}"/>
              </a:ext>
            </a:extLst>
          </p:cNvPr>
          <p:cNvSpPr txBox="1"/>
          <p:nvPr/>
        </p:nvSpPr>
        <p:spPr>
          <a:xfrm>
            <a:off x="2900172" y="-1827294"/>
            <a:ext cx="6458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Final</a:t>
            </a:r>
            <a:r>
              <a:rPr lang="it-IT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it-IT" sz="36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Consideration</a:t>
            </a:r>
            <a:endParaRPr lang="it-IT" sz="3600" b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1285212-B3D2-F45A-8EAB-EBD32F5339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51" t="16006" r="18125" b="36000"/>
          <a:stretch/>
        </p:blipFill>
        <p:spPr>
          <a:xfrm>
            <a:off x="1212620" y="7496447"/>
            <a:ext cx="9721012" cy="4190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FCE2AC1-F155-F8B7-8588-D0CADC09784A}"/>
              </a:ext>
            </a:extLst>
          </p:cNvPr>
          <p:cNvSpPr txBox="1"/>
          <p:nvPr/>
        </p:nvSpPr>
        <p:spPr>
          <a:xfrm>
            <a:off x="2863704" y="2529000"/>
            <a:ext cx="64586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Thank </a:t>
            </a:r>
            <a:r>
              <a:rPr lang="it-IT" sz="54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you</a:t>
            </a:r>
            <a:endParaRPr lang="it-IT" sz="5400" b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it-IT" sz="54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for </a:t>
            </a:r>
            <a:r>
              <a:rPr lang="it-IT" sz="54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your</a:t>
            </a:r>
            <a:r>
              <a:rPr lang="it-IT" sz="54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it-IT" sz="5400" b="1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attention</a:t>
            </a:r>
            <a:r>
              <a:rPr lang="it-IT" sz="54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758148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442</Words>
  <Application>Microsoft Office PowerPoint</Application>
  <PresentationFormat>Widescreen</PresentationFormat>
  <Paragraphs>75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Times New Roman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GIOSUÈ CIARAVOLA</dc:creator>
  <cp:lastModifiedBy>GIOSUÈ CIARAVOLA</cp:lastModifiedBy>
  <cp:revision>2</cp:revision>
  <dcterms:created xsi:type="dcterms:W3CDTF">2024-06-30T18:25:13Z</dcterms:created>
  <dcterms:modified xsi:type="dcterms:W3CDTF">2024-07-01T02:45:13Z</dcterms:modified>
</cp:coreProperties>
</file>

<file path=docProps/thumbnail.jpeg>
</file>